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7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82" r:id="rId11"/>
    <p:sldId id="263" r:id="rId12"/>
    <p:sldId id="264" r:id="rId13"/>
    <p:sldId id="265" r:id="rId14"/>
    <p:sldId id="267" r:id="rId15"/>
    <p:sldId id="266" r:id="rId16"/>
    <p:sldId id="268" r:id="rId17"/>
    <p:sldId id="269" r:id="rId18"/>
    <p:sldId id="270" r:id="rId19"/>
    <p:sldId id="284" r:id="rId20"/>
    <p:sldId id="271" r:id="rId21"/>
    <p:sldId id="272" r:id="rId22"/>
    <p:sldId id="273" r:id="rId23"/>
    <p:sldId id="278" r:id="rId24"/>
    <p:sldId id="277" r:id="rId25"/>
    <p:sldId id="281" r:id="rId26"/>
    <p:sldId id="283" r:id="rId27"/>
    <p:sldId id="279" r:id="rId28"/>
    <p:sldId id="280" r:id="rId29"/>
    <p:sldId id="274" r:id="rId3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FB453-A50A-4D68-9EEB-BAAD1F85CE0C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2C3E9-89AB-4EEB-9521-22A31A637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0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2C3E9-89AB-4EEB-9521-22A31A637F44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5900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6308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527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6953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44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9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DDE9EC"/>
                </a:solidFill>
              </a:rPr>
              <a:pPr/>
              <a:t>21/11/2020</a:t>
            </a:fld>
            <a:endParaRPr lang="el-GR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DDE9EC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DDE9EC"/>
                </a:solidFill>
              </a:rPr>
              <a:pPr/>
              <a:t>‹#›</a:t>
            </a:fld>
            <a:endParaRPr lang="el-GR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85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92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64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77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7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5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8834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DDE9EC"/>
                </a:solidFill>
              </a:rPr>
              <a:pPr/>
              <a:t>21/11/2020</a:t>
            </a:fld>
            <a:endParaRPr lang="el-GR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DDE9EC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DDE9EC"/>
                </a:solidFill>
              </a:rPr>
              <a:pPr/>
              <a:t>‹#›</a:t>
            </a:fld>
            <a:endParaRPr lang="el-GR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05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67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3512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44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4255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42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64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8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83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691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547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475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246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489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197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79BFB-04AA-4B4F-B696-5E68ED75B5BB}" type="datetimeFigureOut">
              <a:rPr lang="el-GR" smtClean="0"/>
              <a:t>21/11/2020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E71B4-51B0-43A5-9313-6CF45B62D9D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401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E278A-257A-486F-BC94-07EA16E8A43B}" type="datetimeFigureOut">
              <a:rPr lang="el-GR" smtClean="0">
                <a:solidFill>
                  <a:srgbClr val="464653"/>
                </a:solidFill>
              </a:rPr>
              <a:pPr/>
              <a:t>21/11/2020</a:t>
            </a:fld>
            <a:endParaRPr lang="el-GR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456F82D-5E44-426A-A878-2E1300BF700B}" type="slidenum">
              <a:rPr lang="el-GR" smtClean="0">
                <a:solidFill>
                  <a:srgbClr val="464653"/>
                </a:solidFill>
              </a:rPr>
              <a:pPr/>
              <a:t>‹#›</a:t>
            </a:fld>
            <a:endParaRPr lang="el-GR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4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06" y="0"/>
            <a:ext cx="9156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261257"/>
            <a:ext cx="10515600" cy="805317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Επιβεβαίωση ταυτοποιήσεων </a:t>
            </a:r>
            <a:endParaRPr lang="el-GR" dirty="0">
              <a:solidFill>
                <a:srgbClr val="00B0F0"/>
              </a:solidFill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" y="1233714"/>
            <a:ext cx="11061986" cy="5349649"/>
          </a:xfrm>
        </p:spPr>
      </p:pic>
    </p:spTree>
    <p:extLst>
      <p:ext uri="{BB962C8B-B14F-4D97-AF65-F5344CB8AC3E}">
        <p14:creationId xmlns:p14="http://schemas.microsoft.com/office/powerpoint/2010/main" val="31071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54968"/>
            <a:ext cx="10515600" cy="1325563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Διόρθωση λανθασμένων ταυτοποιήσεων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4" y="1380531"/>
            <a:ext cx="11520872" cy="5289918"/>
          </a:xfrm>
        </p:spPr>
      </p:pic>
    </p:spTree>
    <p:extLst>
      <p:ext uri="{BB962C8B-B14F-4D97-AF65-F5344CB8AC3E}">
        <p14:creationId xmlns:p14="http://schemas.microsoft.com/office/powerpoint/2010/main" val="227918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00B0F0"/>
                </a:solidFill>
              </a:rPr>
              <a:t>Α</a:t>
            </a:r>
            <a:r>
              <a:rPr lang="el-GR" dirty="0" smtClean="0">
                <a:solidFill>
                  <a:srgbClr val="00B0F0"/>
                </a:solidFill>
              </a:rPr>
              <a:t>νταλλαγή απόψεων με εξειδικευμένους ερευνητές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8" y="1857829"/>
            <a:ext cx="11711443" cy="4782457"/>
          </a:xfrm>
        </p:spPr>
      </p:pic>
    </p:spTree>
    <p:extLst>
      <p:ext uri="{BB962C8B-B14F-4D97-AF65-F5344CB8AC3E}">
        <p14:creationId xmlns:p14="http://schemas.microsoft.com/office/powerpoint/2010/main" val="322343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61785" y="119167"/>
            <a:ext cx="10468429" cy="983919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Συμμετοχή σε </a:t>
            </a:r>
            <a:r>
              <a:rPr lang="en-US" dirty="0" smtClean="0">
                <a:solidFill>
                  <a:srgbClr val="00B0F0"/>
                </a:solidFill>
              </a:rPr>
              <a:t>projects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63" y="1103086"/>
            <a:ext cx="10704872" cy="5471327"/>
          </a:xfrm>
        </p:spPr>
      </p:pic>
    </p:spTree>
    <p:extLst>
      <p:ext uri="{BB962C8B-B14F-4D97-AF65-F5344CB8AC3E}">
        <p14:creationId xmlns:p14="http://schemas.microsoft.com/office/powerpoint/2010/main" val="344649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Παροχή δειγμάτων για μελέτη στο εργαστήριο και πιθανή επιστημονική δημοσίευση (ερευνητής εκτός </a:t>
            </a:r>
            <a:r>
              <a:rPr lang="en-US" dirty="0" smtClean="0">
                <a:solidFill>
                  <a:srgbClr val="00B0F0"/>
                </a:solidFill>
              </a:rPr>
              <a:t>iNaturalist)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0" y="1690689"/>
            <a:ext cx="10954348" cy="5032375"/>
          </a:xfrm>
        </p:spPr>
      </p:pic>
      <p:sp>
        <p:nvSpPr>
          <p:cNvPr id="3" name="Έλλειψη 2"/>
          <p:cNvSpPr/>
          <p:nvPr/>
        </p:nvSpPr>
        <p:spPr>
          <a:xfrm>
            <a:off x="1210614" y="3381377"/>
            <a:ext cx="6156102" cy="9459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110" y="3854339"/>
            <a:ext cx="3802944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199" y="188686"/>
            <a:ext cx="10515600" cy="921431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Επίσημη συστηματική ονοματολογία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38" y="1110117"/>
            <a:ext cx="10244521" cy="5372682"/>
          </a:xfrm>
        </p:spPr>
      </p:pic>
    </p:spTree>
    <p:extLst>
      <p:ext uri="{BB962C8B-B14F-4D97-AF65-F5344CB8AC3E}">
        <p14:creationId xmlns:p14="http://schemas.microsoft.com/office/powerpoint/2010/main" val="419691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553811"/>
            <a:ext cx="10515600" cy="98470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Πρόβλεψη διασποράς και πιθανού χρονικού σημείου συνάντησης ενός είδους</a:t>
            </a:r>
            <a:br>
              <a:rPr lang="el-GR" dirty="0" smtClean="0">
                <a:solidFill>
                  <a:srgbClr val="00B0F0"/>
                </a:solidFill>
              </a:rPr>
            </a:b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6913"/>
            <a:ext cx="10496097" cy="5248049"/>
          </a:xfrm>
        </p:spPr>
      </p:pic>
    </p:spTree>
    <p:extLst>
      <p:ext uri="{BB962C8B-B14F-4D97-AF65-F5344CB8AC3E}">
        <p14:creationId xmlns:p14="http://schemas.microsoft.com/office/powerpoint/2010/main" val="31428477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199" y="464457"/>
            <a:ext cx="10515600" cy="994002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Επισήμανση ξενικών ειδών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" y="1690688"/>
            <a:ext cx="11969099" cy="4771156"/>
          </a:xfrm>
        </p:spPr>
      </p:pic>
    </p:spTree>
    <p:extLst>
      <p:ext uri="{BB962C8B-B14F-4D97-AF65-F5344CB8AC3E}">
        <p14:creationId xmlns:p14="http://schemas.microsoft.com/office/powerpoint/2010/main" val="2231739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522826"/>
            <a:ext cx="10058400" cy="5655088"/>
          </a:xfrm>
          <a:prstGeom prst="rect">
            <a:avLst/>
          </a:prstGeom>
        </p:spPr>
      </p:pic>
      <p:sp>
        <p:nvSpPr>
          <p:cNvPr id="6" name="Έλλειψη 5"/>
          <p:cNvSpPr/>
          <p:nvPr/>
        </p:nvSpPr>
        <p:spPr>
          <a:xfrm>
            <a:off x="6076950" y="2279650"/>
            <a:ext cx="295275" cy="152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Έλλειψη 6"/>
          <p:cNvSpPr/>
          <p:nvPr/>
        </p:nvSpPr>
        <p:spPr>
          <a:xfrm>
            <a:off x="6130925" y="1908175"/>
            <a:ext cx="241300" cy="130175"/>
          </a:xfrm>
          <a:prstGeom prst="ellipse">
            <a:avLst/>
          </a:pr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553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199" y="219982"/>
            <a:ext cx="10515600" cy="1325563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Εξέλιξη των προσωπικών μας δυνατοτήτων μέσω ταυτοποιήσεων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3" y="1545545"/>
            <a:ext cx="10562031" cy="5232323"/>
          </a:xfrm>
        </p:spPr>
      </p:pic>
    </p:spTree>
    <p:extLst>
      <p:ext uri="{BB962C8B-B14F-4D97-AF65-F5344CB8AC3E}">
        <p14:creationId xmlns:p14="http://schemas.microsoft.com/office/powerpoint/2010/main" val="195878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792514" y="1088572"/>
            <a:ext cx="8606971" cy="17272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B0F0"/>
                </a:solidFill>
              </a:rPr>
              <a:t>Inaturalist</a:t>
            </a:r>
            <a:r>
              <a:rPr lang="en-US" dirty="0" smtClean="0">
                <a:solidFill>
                  <a:srgbClr val="00B0F0"/>
                </a:solidFill>
              </a:rPr>
              <a:t> &amp; </a:t>
            </a:r>
            <a:r>
              <a:rPr lang="el-GR" dirty="0" smtClean="0">
                <a:solidFill>
                  <a:srgbClr val="00B0F0"/>
                </a:solidFill>
              </a:rPr>
              <a:t>Πτυχιακή Εργασία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3999" y="3472798"/>
            <a:ext cx="9144000" cy="13459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 smtClean="0">
                <a:solidFill>
                  <a:srgbClr val="FF0000"/>
                </a:solidFill>
              </a:rPr>
              <a:t>Δυνατότητες &amp; βοήθεια που προσφέρει – Μελέτη της βιοποικιλότητας &amp; της </a:t>
            </a:r>
            <a:r>
              <a:rPr lang="el-GR" dirty="0" err="1" smtClean="0">
                <a:solidFill>
                  <a:srgbClr val="FF0000"/>
                </a:solidFill>
              </a:rPr>
              <a:t>αρθροποδοπανίδας</a:t>
            </a:r>
            <a:r>
              <a:rPr lang="el-GR" dirty="0" smtClean="0">
                <a:solidFill>
                  <a:srgbClr val="FF0000"/>
                </a:solidFill>
              </a:rPr>
              <a:t> της Λέσβου 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Βοήθεια στην πτυχιακή εργασία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B0F0"/>
                </a:solidFill>
              </a:rPr>
              <a:t>Ταχύτερη και αποτελεσματικότερη οργάνωση της πτυχιακής εργασίας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Εύκολα προσβάσιμη και οργανωμένη η επίσημη συστηματική ονοματολογία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Επιβεβαίωση ή διόρθωση ταυτοποιήσεων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Πρόβλεψη χρόνου και σημείου εμφάνισης ενός οργανισμού σε μια περιοχή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Συνεργασία με εξειδικευμένους επιστήμονες και ερευνητές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Συνεργασίες με ερευνητές για δημιουργία δημοσιεύσεων</a:t>
            </a:r>
            <a:endParaRPr lang="el-G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Αρθροποδοπανίδα της Λέσβου</a:t>
            </a:r>
            <a:endParaRPr lang="el-GR" dirty="0">
              <a:solidFill>
                <a:srgbClr val="00B0F0"/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5" y="1582400"/>
            <a:ext cx="10998690" cy="4754220"/>
          </a:xfrm>
        </p:spPr>
      </p:pic>
    </p:spTree>
    <p:extLst>
      <p:ext uri="{BB962C8B-B14F-4D97-AF65-F5344CB8AC3E}">
        <p14:creationId xmlns:p14="http://schemas.microsoft.com/office/powerpoint/2010/main" val="355192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" y="0"/>
            <a:ext cx="2532761" cy="169817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40" y="0"/>
            <a:ext cx="2546558" cy="169817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82" y="-6003"/>
            <a:ext cx="2265460" cy="169832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6" y="-44028"/>
            <a:ext cx="2302969" cy="173634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279" y="0"/>
            <a:ext cx="2322452" cy="169232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63" y="1884261"/>
            <a:ext cx="2809901" cy="1675433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06" y="1884261"/>
            <a:ext cx="2213093" cy="1675433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69" y="1886702"/>
            <a:ext cx="2475584" cy="1675433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42" y="1884262"/>
            <a:ext cx="2341207" cy="1675432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279" y="1887263"/>
            <a:ext cx="2422566" cy="1675434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" y="3745782"/>
            <a:ext cx="2529695" cy="1635394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66" y="3742780"/>
            <a:ext cx="2266900" cy="1641397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36" y="3750664"/>
            <a:ext cx="2116762" cy="1642681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68" y="3751948"/>
            <a:ext cx="2210636" cy="1641397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074" y="3757639"/>
            <a:ext cx="2371457" cy="1641397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" y="5567264"/>
            <a:ext cx="2460355" cy="1506888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09" y="5570988"/>
            <a:ext cx="1946250" cy="1512890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563" y="5559501"/>
            <a:ext cx="2269335" cy="1512890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453" y="5559501"/>
            <a:ext cx="1990908" cy="1505127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76" y="5578751"/>
            <a:ext cx="2470267" cy="15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2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4" y="319314"/>
            <a:ext cx="2736166" cy="175622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38" y="316249"/>
            <a:ext cx="2466227" cy="175622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25" y="316248"/>
            <a:ext cx="2516193" cy="175622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4" y="2439776"/>
            <a:ext cx="2736166" cy="196526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00" y="319314"/>
            <a:ext cx="2124778" cy="175316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553" y="2439776"/>
            <a:ext cx="2730825" cy="1965268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52" y="2439776"/>
            <a:ext cx="2947902" cy="1965268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4" y="4769277"/>
            <a:ext cx="3387905" cy="1718609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60" y="4769277"/>
            <a:ext cx="3618918" cy="1718609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8" y="4769277"/>
            <a:ext cx="1875687" cy="17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8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832475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Οι μελέτες όμως δεν περιορίζονται μόνο στα Αρθρόποδα ή την Λέσβο</a:t>
            </a:r>
            <a:endParaRPr lang="el-G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38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45" y="193772"/>
            <a:ext cx="9477440" cy="651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06" y="38798"/>
            <a:ext cx="2838113" cy="18920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092" y="122255"/>
            <a:ext cx="2724429" cy="189207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3829" y="122255"/>
            <a:ext cx="2838113" cy="189207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710" y="122255"/>
            <a:ext cx="2838503" cy="189207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1" y="2335684"/>
            <a:ext cx="3363689" cy="189207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97" y="2335683"/>
            <a:ext cx="3458296" cy="1892075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6" y="4549113"/>
            <a:ext cx="2838113" cy="1892075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20" y="2335682"/>
            <a:ext cx="3212694" cy="1892075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92" y="4549111"/>
            <a:ext cx="2838116" cy="1892077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81" y="4549110"/>
            <a:ext cx="2593188" cy="1892078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42" y="4549109"/>
            <a:ext cx="2959619" cy="189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97025"/>
            <a:ext cx="3332133" cy="22211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1" y="197025"/>
            <a:ext cx="2555626" cy="222729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35" y="197025"/>
            <a:ext cx="1975102" cy="222111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75" y="197025"/>
            <a:ext cx="3331674" cy="222111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28" y="2607999"/>
            <a:ext cx="3113315" cy="2075543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26" y="2612571"/>
            <a:ext cx="3113315" cy="2075543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043" y="2607999"/>
            <a:ext cx="3113315" cy="2075543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55" y="2612571"/>
            <a:ext cx="2306190" cy="2070971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8" y="4861051"/>
            <a:ext cx="2849455" cy="189963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82" y="4861051"/>
            <a:ext cx="2413310" cy="1893462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41" y="4867225"/>
            <a:ext cx="2828506" cy="1893462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96" y="4871798"/>
            <a:ext cx="2374545" cy="189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8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63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40642" y="43543"/>
            <a:ext cx="7710713" cy="1325563"/>
          </a:xfrm>
        </p:spPr>
        <p:txBody>
          <a:bodyPr/>
          <a:lstStyle/>
          <a:p>
            <a:r>
              <a:rPr lang="el-GR" dirty="0" smtClean="0">
                <a:solidFill>
                  <a:srgbClr val="00B0F0"/>
                </a:solidFill>
              </a:rPr>
              <a:t>Ποιος είναι ο Σάββας Ζαφειρίου?</a:t>
            </a:r>
            <a:endParaRPr lang="el-GR" dirty="0">
              <a:solidFill>
                <a:srgbClr val="00B0F0"/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21" y="1308786"/>
            <a:ext cx="9396957" cy="5347149"/>
          </a:xfrm>
        </p:spPr>
      </p:pic>
    </p:spTree>
    <p:extLst>
      <p:ext uri="{BB962C8B-B14F-4D97-AF65-F5344CB8AC3E}">
        <p14:creationId xmlns:p14="http://schemas.microsoft.com/office/powerpoint/2010/main" val="35452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Πότε και πώς ξεκίνησε η εμπειρία μου με το </a:t>
            </a:r>
            <a:r>
              <a:rPr lang="en-US" dirty="0" smtClean="0">
                <a:solidFill>
                  <a:srgbClr val="00B0F0"/>
                </a:solidFill>
              </a:rPr>
              <a:t>iNaturalist?</a:t>
            </a:r>
            <a:endParaRPr lang="el-GR" dirty="0">
              <a:solidFill>
                <a:srgbClr val="00B0F0"/>
              </a:solidFill>
            </a:endParaRP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6" y="1560059"/>
            <a:ext cx="11697148" cy="5167312"/>
          </a:xfrm>
        </p:spPr>
      </p:pic>
    </p:spTree>
    <p:extLst>
      <p:ext uri="{BB962C8B-B14F-4D97-AF65-F5344CB8AC3E}">
        <p14:creationId xmlns:p14="http://schemas.microsoft.com/office/powerpoint/2010/main" val="3557104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3732"/>
          </a:xfrm>
        </p:spPr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Γιατί να χρησιμοποιήσω το </a:t>
            </a:r>
            <a:r>
              <a:rPr lang="en-US" dirty="0" smtClean="0">
                <a:solidFill>
                  <a:srgbClr val="00B0F0"/>
                </a:solidFill>
              </a:rPr>
              <a:t>iNaturalist?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91796"/>
            <a:ext cx="10515600" cy="1672318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l-GR" dirty="0" smtClean="0">
                <a:solidFill>
                  <a:srgbClr val="00B0F0"/>
                </a:solidFill>
              </a:rPr>
              <a:t>Οργάνωση υλικού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el-GR" dirty="0" smtClean="0">
                <a:solidFill>
                  <a:srgbClr val="00B0F0"/>
                </a:solidFill>
              </a:rPr>
              <a:t> Επιβεβαίωση ταυτοποιήσεων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el-GR" dirty="0" smtClean="0">
                <a:solidFill>
                  <a:srgbClr val="00B0F0"/>
                </a:solidFill>
              </a:rPr>
              <a:t> Διόρθωση λαθών στις ταυτοποιήσεις </a:t>
            </a:r>
          </a:p>
          <a:p>
            <a:pPr marL="0" indent="0">
              <a:buNone/>
            </a:pPr>
            <a:endParaRPr lang="el-GR" dirty="0">
              <a:solidFill>
                <a:srgbClr val="00B0F0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92" y="3611902"/>
            <a:ext cx="4048052" cy="270865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3" y="3574820"/>
            <a:ext cx="4062983" cy="270865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50" y="3648986"/>
            <a:ext cx="3644650" cy="267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Ποιες οι δυνατότητες και τα πλεονεκτήματα χρήσης του </a:t>
            </a:r>
            <a:r>
              <a:rPr lang="en-US" dirty="0" smtClean="0">
                <a:solidFill>
                  <a:srgbClr val="00B0F0"/>
                </a:solidFill>
              </a:rPr>
              <a:t>iNaturalist?</a:t>
            </a:r>
            <a:r>
              <a:rPr lang="el-GR" dirty="0" smtClean="0">
                <a:solidFill>
                  <a:srgbClr val="00B0F0"/>
                </a:solidFill>
              </a:rPr>
              <a:t> (1)</a:t>
            </a:r>
            <a:endParaRPr lang="el-GR" dirty="0">
              <a:solidFill>
                <a:srgbClr val="00B0F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46146"/>
          </a:xfrm>
        </p:spPr>
        <p:txBody>
          <a:bodyPr/>
          <a:lstStyle/>
          <a:p>
            <a:r>
              <a:rPr lang="el-GR" dirty="0" smtClean="0">
                <a:solidFill>
                  <a:srgbClr val="00B0F0"/>
                </a:solidFill>
              </a:rPr>
              <a:t>Η ταχύτερη και αποτελεσματικότερη οργάνωση του υλικού που κατέχουμε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Οι επιβεβαιώσεις ταυτοποιήσεων και οι διορθώσεις λανθασμένων ταυτοποιήσεων από εξειδικευμένους ερευνητές και επιστήμονες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Η ανταλλαγή απόψεων με εξειδικευμένους ερευνητές και επιστήμονες, ακόμα και εκτός </a:t>
            </a:r>
            <a:r>
              <a:rPr lang="en-US" dirty="0" smtClean="0">
                <a:solidFill>
                  <a:srgbClr val="00B0F0"/>
                </a:solidFill>
              </a:rPr>
              <a:t>iNaturalist, </a:t>
            </a:r>
            <a:r>
              <a:rPr lang="el-GR" dirty="0" smtClean="0">
                <a:solidFill>
                  <a:srgbClr val="00B0F0"/>
                </a:solidFill>
              </a:rPr>
              <a:t>με σκοπό την καλύτερη δυνατή ταυτοποίηση, την πιθανή επιστημονική δημοσίευση και την παροχή δειγμάτων για μελέτη στο εργαστήριο.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Η συμμετοχή σε </a:t>
            </a:r>
            <a:r>
              <a:rPr lang="en-US" dirty="0" smtClean="0">
                <a:solidFill>
                  <a:srgbClr val="00B0F0"/>
                </a:solidFill>
              </a:rPr>
              <a:t>projects</a:t>
            </a:r>
            <a:r>
              <a:rPr lang="el-GR" dirty="0" smtClean="0">
                <a:solidFill>
                  <a:srgbClr val="00B0F0"/>
                </a:solidFill>
              </a:rPr>
              <a:t>, όπως το </a:t>
            </a:r>
            <a:r>
              <a:rPr lang="en-US" dirty="0" smtClean="0">
                <a:solidFill>
                  <a:srgbClr val="00B0F0"/>
                </a:solidFill>
              </a:rPr>
              <a:t>Biodiversity of Greece, </a:t>
            </a:r>
            <a:r>
              <a:rPr lang="el-GR" dirty="0" smtClean="0">
                <a:solidFill>
                  <a:srgbClr val="00B0F0"/>
                </a:solidFill>
              </a:rPr>
              <a:t>Παρατηρούμε Παντού!, </a:t>
            </a:r>
            <a:r>
              <a:rPr lang="en-US" dirty="0" smtClean="0">
                <a:solidFill>
                  <a:srgbClr val="00B0F0"/>
                </a:solidFill>
              </a:rPr>
              <a:t>Biodiversity of Lesbos, Greece</a:t>
            </a:r>
            <a:r>
              <a:rPr lang="el-GR" dirty="0" smtClean="0">
                <a:solidFill>
                  <a:srgbClr val="00B0F0"/>
                </a:solidFill>
              </a:rPr>
              <a:t>, κ.α.</a:t>
            </a:r>
            <a:endParaRPr lang="el-G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Ποιες οι δυνατότητες και τα πλεονεκτήματα χρήσης του </a:t>
            </a:r>
            <a:r>
              <a:rPr lang="en-US" dirty="0" smtClean="0">
                <a:solidFill>
                  <a:srgbClr val="00B0F0"/>
                </a:solidFill>
              </a:rPr>
              <a:t>iNaturalist?</a:t>
            </a:r>
            <a:r>
              <a:rPr lang="el-GR" dirty="0" smtClean="0">
                <a:solidFill>
                  <a:srgbClr val="00B0F0"/>
                </a:solidFill>
              </a:rPr>
              <a:t> (2)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2246539"/>
            <a:ext cx="10515600" cy="3051175"/>
          </a:xfrm>
        </p:spPr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rgbClr val="00B0F0"/>
                </a:solidFill>
              </a:rPr>
              <a:t>Ακολουθείται η επίσημη συστηματική ονοματολογία 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Πρόβλεψη διασποράς και πιθανού χρονικού σημείου συνάντησης ενός είδους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Ταυτοποίηση μέσω σύγκρισης φωτογραφιών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Επισήμανση ξενικών ειδών (όχι όλων)</a:t>
            </a:r>
          </a:p>
          <a:p>
            <a:r>
              <a:rPr lang="el-GR" dirty="0" smtClean="0">
                <a:solidFill>
                  <a:srgbClr val="00B0F0"/>
                </a:solidFill>
              </a:rPr>
              <a:t>Εξέλιξη των προσωπικών δυνατοτήτων μας στις ταυτοποιήσεις μέσω του </a:t>
            </a:r>
            <a:r>
              <a:rPr lang="en-US" dirty="0" smtClean="0">
                <a:solidFill>
                  <a:srgbClr val="00B0F0"/>
                </a:solidFill>
              </a:rPr>
              <a:t>iNaturalist</a:t>
            </a:r>
            <a:r>
              <a:rPr lang="el-GR" dirty="0" smtClean="0">
                <a:solidFill>
                  <a:srgbClr val="00B0F0"/>
                </a:solidFill>
              </a:rPr>
              <a:t> </a:t>
            </a:r>
            <a:endParaRPr lang="el-G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04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5821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dirty="0" smtClean="0">
                <a:solidFill>
                  <a:srgbClr val="00B0F0"/>
                </a:solidFill>
              </a:rPr>
              <a:t>Ταχύτερη και αποτελεσματικότερη οργάνωση του υλικού</a:t>
            </a:r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9" y="1325563"/>
            <a:ext cx="10697255" cy="5440057"/>
          </a:xfrm>
        </p:spPr>
      </p:pic>
    </p:spTree>
    <p:extLst>
      <p:ext uri="{BB962C8B-B14F-4D97-AF65-F5344CB8AC3E}">
        <p14:creationId xmlns:p14="http://schemas.microsoft.com/office/powerpoint/2010/main" val="317067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02" y="172736"/>
            <a:ext cx="6655362" cy="323812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02" y="3410857"/>
            <a:ext cx="6655362" cy="33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307</Words>
  <Application>Microsoft Office PowerPoint</Application>
  <PresentationFormat>Ευρεία οθόνη</PresentationFormat>
  <Paragraphs>39</Paragraphs>
  <Slides>28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Wingdings</vt:lpstr>
      <vt:lpstr>Wingdings 3</vt:lpstr>
      <vt:lpstr>Θέμα του Office</vt:lpstr>
      <vt:lpstr>Wisp</vt:lpstr>
      <vt:lpstr>Παρουσίαση του PowerPoint</vt:lpstr>
      <vt:lpstr>Inaturalist &amp; Πτυχιακή Εργασία</vt:lpstr>
      <vt:lpstr>Ποιος είναι ο Σάββας Ζαφειρίου?</vt:lpstr>
      <vt:lpstr>Πότε και πώς ξεκίνησε η εμπειρία μου με το iNaturalist?</vt:lpstr>
      <vt:lpstr>Γιατί να χρησιμοποιήσω το iNaturalist?</vt:lpstr>
      <vt:lpstr>Ποιες οι δυνατότητες και τα πλεονεκτήματα χρήσης του iNaturalist? (1)</vt:lpstr>
      <vt:lpstr>Ποιες οι δυνατότητες και τα πλεονεκτήματα χρήσης του iNaturalist? (2)</vt:lpstr>
      <vt:lpstr>Ταχύτερη και αποτελεσματικότερη οργάνωση του υλικού</vt:lpstr>
      <vt:lpstr>Παρουσίαση του PowerPoint</vt:lpstr>
      <vt:lpstr>Επιβεβαίωση ταυτοποιήσεων </vt:lpstr>
      <vt:lpstr>Διόρθωση λανθασμένων ταυτοποιήσεων</vt:lpstr>
      <vt:lpstr>Ανταλλαγή απόψεων με εξειδικευμένους ερευνητές</vt:lpstr>
      <vt:lpstr>Συμμετοχή σε projects</vt:lpstr>
      <vt:lpstr>Παροχή δειγμάτων για μελέτη στο εργαστήριο και πιθανή επιστημονική δημοσίευση (ερευνητής εκτός iNaturalist)</vt:lpstr>
      <vt:lpstr>Επίσημη συστηματική ονοματολογία</vt:lpstr>
      <vt:lpstr>Πρόβλεψη διασποράς και πιθανού χρονικού σημείου συνάντησης ενός είδους </vt:lpstr>
      <vt:lpstr>Επισήμανση ξενικών ειδών</vt:lpstr>
      <vt:lpstr>Παρουσίαση του PowerPoint</vt:lpstr>
      <vt:lpstr>Εξέλιξη των προσωπικών μας δυνατοτήτων μέσω ταυτοποιήσεων</vt:lpstr>
      <vt:lpstr>Βοήθεια στην πτυχιακή εργασία</vt:lpstr>
      <vt:lpstr>Αρθροποδοπανίδα της Λέσβου</vt:lpstr>
      <vt:lpstr>Παρουσίαση του PowerPoint</vt:lpstr>
      <vt:lpstr>Παρουσίαση του PowerPoint</vt:lpstr>
      <vt:lpstr>Οι μελέτες όμως δεν περιορίζονται μόνο στα Αρθρόποδα ή την Λέσβο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iNaturalist &amp; Πτυχιακή Εργασία</dc:title>
  <dc:creator>user</dc:creator>
  <cp:lastModifiedBy>user</cp:lastModifiedBy>
  <cp:revision>31</cp:revision>
  <dcterms:created xsi:type="dcterms:W3CDTF">2020-11-19T14:37:49Z</dcterms:created>
  <dcterms:modified xsi:type="dcterms:W3CDTF">2020-11-21T19:06:50Z</dcterms:modified>
</cp:coreProperties>
</file>